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66" r:id="rId2"/>
    <p:sldId id="256" r:id="rId3"/>
    <p:sldId id="258" r:id="rId4"/>
    <p:sldId id="267" r:id="rId5"/>
    <p:sldId id="257" r:id="rId6"/>
    <p:sldId id="259" r:id="rId7"/>
    <p:sldId id="261" r:id="rId8"/>
    <p:sldId id="268" r:id="rId9"/>
    <p:sldId id="269" r:id="rId10"/>
    <p:sldId id="262" r:id="rId11"/>
    <p:sldId id="265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1C54"/>
    <a:srgbClr val="B0363C"/>
    <a:srgbClr val="A52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982"/>
  </p:normalViewPr>
  <p:slideViewPr>
    <p:cSldViewPr snapToGrid="0" snapToObjects="1">
      <p:cViewPr varScale="1">
        <p:scale>
          <a:sx n="86" d="100"/>
          <a:sy n="86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80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73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119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8560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67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061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696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385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05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29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88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7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48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28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05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92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411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82CFF-D185-8A43-A837-809740635DBE}" type="datetimeFigureOut">
              <a:rPr lang="it-IT" smtClean="0"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7C588-BFA8-4C49-8DC4-C138E1206D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946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56">
            <a:extLst>
              <a:ext uri="{FF2B5EF4-FFF2-40B4-BE49-F238E27FC236}">
                <a16:creationId xmlns:a16="http://schemas.microsoft.com/office/drawing/2014/main" id="{BDEEBD04-5F87-894D-85D1-F4ABF154BECE}"/>
              </a:ext>
            </a:extLst>
          </p:cNvPr>
          <p:cNvCxnSpPr>
            <a:cxnSpLocks/>
            <a:stCxn id="66" idx="2"/>
          </p:cNvCxnSpPr>
          <p:nvPr/>
        </p:nvCxnSpPr>
        <p:spPr>
          <a:xfrm>
            <a:off x="6310698" y="1825493"/>
            <a:ext cx="1326" cy="141283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1">
            <a:extLst>
              <a:ext uri="{FF2B5EF4-FFF2-40B4-BE49-F238E27FC236}">
                <a16:creationId xmlns:a16="http://schemas.microsoft.com/office/drawing/2014/main" id="{DABB199C-ED25-D84A-8846-3EEDF5BEB9E8}"/>
              </a:ext>
            </a:extLst>
          </p:cNvPr>
          <p:cNvCxnSpPr/>
          <p:nvPr/>
        </p:nvCxnSpPr>
        <p:spPr>
          <a:xfrm flipH="1">
            <a:off x="1773242" y="980728"/>
            <a:ext cx="14049" cy="247902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utoShape 53">
            <a:extLst>
              <a:ext uri="{FF2B5EF4-FFF2-40B4-BE49-F238E27FC236}">
                <a16:creationId xmlns:a16="http://schemas.microsoft.com/office/drawing/2014/main" id="{36E9F141-F4C6-1143-B6CF-0C5205861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268" y="1412776"/>
            <a:ext cx="1874860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DSGA</a:t>
            </a: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AutoShape 53">
            <a:extLst>
              <a:ext uri="{FF2B5EF4-FFF2-40B4-BE49-F238E27FC236}">
                <a16:creationId xmlns:a16="http://schemas.microsoft.com/office/drawing/2014/main" id="{ED2ADFFA-CF68-AC42-AAFD-E21DF148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047" y="2132856"/>
            <a:ext cx="1272385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Tecnici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Connector 68">
            <a:extLst>
              <a:ext uri="{FF2B5EF4-FFF2-40B4-BE49-F238E27FC236}">
                <a16:creationId xmlns:a16="http://schemas.microsoft.com/office/drawing/2014/main" id="{F30BDC97-3C65-284E-96CE-82D6DFAD97DB}"/>
              </a:ext>
            </a:extLst>
          </p:cNvPr>
          <p:cNvCxnSpPr/>
          <p:nvPr/>
        </p:nvCxnSpPr>
        <p:spPr>
          <a:xfrm>
            <a:off x="1780135" y="1673644"/>
            <a:ext cx="704711" cy="91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70">
            <a:extLst>
              <a:ext uri="{FF2B5EF4-FFF2-40B4-BE49-F238E27FC236}">
                <a16:creationId xmlns:a16="http://schemas.microsoft.com/office/drawing/2014/main" id="{973928C6-4E30-5B41-BB1E-8CA513789A1E}"/>
              </a:ext>
            </a:extLst>
          </p:cNvPr>
          <p:cNvCxnSpPr/>
          <p:nvPr/>
        </p:nvCxnSpPr>
        <p:spPr>
          <a:xfrm>
            <a:off x="1789808" y="971904"/>
            <a:ext cx="8657907" cy="8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71">
            <a:extLst>
              <a:ext uri="{FF2B5EF4-FFF2-40B4-BE49-F238E27FC236}">
                <a16:creationId xmlns:a16="http://schemas.microsoft.com/office/drawing/2014/main" id="{FC340450-69F6-6A43-884E-402EDD2A0E0E}"/>
              </a:ext>
            </a:extLst>
          </p:cNvPr>
          <p:cNvCxnSpPr/>
          <p:nvPr/>
        </p:nvCxnSpPr>
        <p:spPr>
          <a:xfrm>
            <a:off x="1785753" y="2269887"/>
            <a:ext cx="704711" cy="91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53">
            <a:extLst>
              <a:ext uri="{FF2B5EF4-FFF2-40B4-BE49-F238E27FC236}">
                <a16:creationId xmlns:a16="http://schemas.microsoft.com/office/drawing/2014/main" id="{F30E3FAC-F271-8D41-B122-BFE7E4C8D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047" y="2629020"/>
            <a:ext cx="1272385" cy="445785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Assistenza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Tecnica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en-US" sz="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4">
            <a:extLst>
              <a:ext uri="{FF2B5EF4-FFF2-40B4-BE49-F238E27FC236}">
                <a16:creationId xmlns:a16="http://schemas.microsoft.com/office/drawing/2014/main" id="{E04EDDA3-9108-1A43-8D46-C4073ACEDC97}"/>
              </a:ext>
            </a:extLst>
          </p:cNvPr>
          <p:cNvSpPr txBox="1"/>
          <p:nvPr/>
        </p:nvSpPr>
        <p:spPr>
          <a:xfrm>
            <a:off x="10270692" y="6502519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3 </a:t>
            </a:r>
            <a:r>
              <a:rPr lang="en-US" sz="16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Settembre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2021</a:t>
            </a:r>
          </a:p>
        </p:txBody>
      </p:sp>
      <p:sp>
        <p:nvSpPr>
          <p:cNvPr id="73" name="AutoShape 62">
            <a:extLst>
              <a:ext uri="{FF2B5EF4-FFF2-40B4-BE49-F238E27FC236}">
                <a16:creationId xmlns:a16="http://schemas.microsoft.com/office/drawing/2014/main" id="{3A40362A-B5CB-584B-8E84-CD2C69C4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916" y="680235"/>
            <a:ext cx="4222347" cy="531510"/>
          </a:xfrm>
          <a:prstGeom prst="roundRect">
            <a:avLst>
              <a:gd name="adj" fmla="val 11269"/>
            </a:avLst>
          </a:prstGeom>
          <a:solidFill>
            <a:srgbClr val="00B050"/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</a:p>
        </p:txBody>
      </p:sp>
      <p:sp>
        <p:nvSpPr>
          <p:cNvPr id="74" name="AutoShape 53">
            <a:extLst>
              <a:ext uri="{FF2B5EF4-FFF2-40B4-BE49-F238E27FC236}">
                <a16:creationId xmlns:a16="http://schemas.microsoft.com/office/drawing/2014/main" id="{EED852FA-34AA-3948-B083-F44FF2DC2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186" y="1451644"/>
            <a:ext cx="1290333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RSPP</a:t>
            </a:r>
          </a:p>
        </p:txBody>
      </p:sp>
      <p:sp>
        <p:nvSpPr>
          <p:cNvPr id="75" name="AutoShape 53">
            <a:extLst>
              <a:ext uri="{FF2B5EF4-FFF2-40B4-BE49-F238E27FC236}">
                <a16:creationId xmlns:a16="http://schemas.microsoft.com/office/drawing/2014/main" id="{BB2B005E-0C2D-F748-94D6-E6B67B6CE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704" y="2060848"/>
            <a:ext cx="1290333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SPP</a:t>
            </a:r>
          </a:p>
        </p:txBody>
      </p:sp>
      <p:cxnSp>
        <p:nvCxnSpPr>
          <p:cNvPr id="76" name="Straight Connector 45">
            <a:extLst>
              <a:ext uri="{FF2B5EF4-FFF2-40B4-BE49-F238E27FC236}">
                <a16:creationId xmlns:a16="http://schemas.microsoft.com/office/drawing/2014/main" id="{A662F393-625E-F042-A19B-AB49F19FC57F}"/>
              </a:ext>
            </a:extLst>
          </p:cNvPr>
          <p:cNvCxnSpPr/>
          <p:nvPr/>
        </p:nvCxnSpPr>
        <p:spPr>
          <a:xfrm>
            <a:off x="1775520" y="2858912"/>
            <a:ext cx="704711" cy="91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46">
            <a:extLst>
              <a:ext uri="{FF2B5EF4-FFF2-40B4-BE49-F238E27FC236}">
                <a16:creationId xmlns:a16="http://schemas.microsoft.com/office/drawing/2014/main" id="{509C2C03-780B-DA46-88E2-AF8CE7B76CA6}"/>
              </a:ext>
            </a:extLst>
          </p:cNvPr>
          <p:cNvCxnSpPr/>
          <p:nvPr/>
        </p:nvCxnSpPr>
        <p:spPr>
          <a:xfrm>
            <a:off x="1781138" y="3455155"/>
            <a:ext cx="704711" cy="91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utoShape 53">
            <a:extLst>
              <a:ext uri="{FF2B5EF4-FFF2-40B4-BE49-F238E27FC236}">
                <a16:creationId xmlns:a16="http://schemas.microsoft.com/office/drawing/2014/main" id="{D2B7DB3B-7A62-6D4F-89AD-EAA80194E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571" y="2636912"/>
            <a:ext cx="1290333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RSU</a:t>
            </a:r>
          </a:p>
        </p:txBody>
      </p:sp>
      <p:sp>
        <p:nvSpPr>
          <p:cNvPr id="79" name="AutoShape 53">
            <a:extLst>
              <a:ext uri="{FF2B5EF4-FFF2-40B4-BE49-F238E27FC236}">
                <a16:creationId xmlns:a16="http://schemas.microsoft.com/office/drawing/2014/main" id="{3249E474-D571-4543-83B1-82394DEC3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089" y="3246116"/>
            <a:ext cx="1290333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RLS</a:t>
            </a:r>
          </a:p>
        </p:txBody>
      </p:sp>
      <p:sp>
        <p:nvSpPr>
          <p:cNvPr id="80" name="AutoShape 53">
            <a:extLst>
              <a:ext uri="{FF2B5EF4-FFF2-40B4-BE49-F238E27FC236}">
                <a16:creationId xmlns:a16="http://schemas.microsoft.com/office/drawing/2014/main" id="{81AEE330-3AF7-054E-A8DB-CDE71C35D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9238" y="2132856"/>
            <a:ext cx="1272385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Amministrativi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AutoShape 53">
            <a:extLst>
              <a:ext uri="{FF2B5EF4-FFF2-40B4-BE49-F238E27FC236}">
                <a16:creationId xmlns:a16="http://schemas.microsoft.com/office/drawing/2014/main" id="{6D3BED7B-1050-1641-95CA-5F40BE606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429" y="2132856"/>
            <a:ext cx="1272385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Generali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AutoShape 53">
            <a:extLst>
              <a:ext uri="{FF2B5EF4-FFF2-40B4-BE49-F238E27FC236}">
                <a16:creationId xmlns:a16="http://schemas.microsoft.com/office/drawing/2014/main" id="{735A68BF-5A22-2841-945A-1600439D1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047" y="3127231"/>
            <a:ext cx="1272385" cy="445785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Magazzino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en-US" sz="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utoShape 53">
            <a:extLst>
              <a:ext uri="{FF2B5EF4-FFF2-40B4-BE49-F238E27FC236}">
                <a16:creationId xmlns:a16="http://schemas.microsoft.com/office/drawing/2014/main" id="{B139824D-6E6C-0E4B-A4E5-E54F8BACC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960" y="2613619"/>
            <a:ext cx="1272385" cy="445785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Ufficio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en-US" sz="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AutoShape 53">
            <a:extLst>
              <a:ext uri="{FF2B5EF4-FFF2-40B4-BE49-F238E27FC236}">
                <a16:creationId xmlns:a16="http://schemas.microsoft.com/office/drawing/2014/main" id="{422172F8-DE0B-214B-8A62-273109BC5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960" y="3116098"/>
            <a:ext cx="1272385" cy="445785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Ufficio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Protocollo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en-US" sz="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AutoShape 53">
            <a:extLst>
              <a:ext uri="{FF2B5EF4-FFF2-40B4-BE49-F238E27FC236}">
                <a16:creationId xmlns:a16="http://schemas.microsoft.com/office/drawing/2014/main" id="{838BFE57-DB82-5545-8473-EC8FF74C1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960" y="3618577"/>
            <a:ext cx="1272385" cy="445785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Ufficio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Contabilita</a:t>
            </a:r>
            <a:r>
              <a:rPr lang="en-US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algn="ctr" eaLnBrk="0" hangingPunct="0">
              <a:defRPr/>
            </a:pPr>
            <a:endParaRPr lang="en-US" sz="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AutoShape 53">
            <a:extLst>
              <a:ext uri="{FF2B5EF4-FFF2-40B4-BE49-F238E27FC236}">
                <a16:creationId xmlns:a16="http://schemas.microsoft.com/office/drawing/2014/main" id="{293CDF37-F778-6C49-BFDF-8D5FC710D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960" y="4121055"/>
            <a:ext cx="1272385" cy="445785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Ufficio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Didattica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en-US" sz="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AutoShape 53">
            <a:extLst>
              <a:ext uri="{FF2B5EF4-FFF2-40B4-BE49-F238E27FC236}">
                <a16:creationId xmlns:a16="http://schemas.microsoft.com/office/drawing/2014/main" id="{66247AC7-A40B-5C44-8784-E414318D6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2597" y="2623175"/>
            <a:ext cx="1272385" cy="445785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Collaboratori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2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Scolastici</a:t>
            </a:r>
            <a:endParaRPr lang="en-US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endParaRPr lang="en-US" sz="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Connector 93">
            <a:extLst>
              <a:ext uri="{FF2B5EF4-FFF2-40B4-BE49-F238E27FC236}">
                <a16:creationId xmlns:a16="http://schemas.microsoft.com/office/drawing/2014/main" id="{D0C6AB20-CC3C-184C-97A5-A2D2FA133672}"/>
              </a:ext>
            </a:extLst>
          </p:cNvPr>
          <p:cNvCxnSpPr/>
          <p:nvPr/>
        </p:nvCxnSpPr>
        <p:spPr>
          <a:xfrm flipH="1">
            <a:off x="3712924" y="980728"/>
            <a:ext cx="14050" cy="3714289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utoShape 53">
            <a:extLst>
              <a:ext uri="{FF2B5EF4-FFF2-40B4-BE49-F238E27FC236}">
                <a16:creationId xmlns:a16="http://schemas.microsoft.com/office/drawing/2014/main" id="{12207FB6-355A-EF40-96A7-099BB5306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6880" y="5046056"/>
            <a:ext cx="1272385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Commissioni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AutoShape 53">
            <a:extLst>
              <a:ext uri="{FF2B5EF4-FFF2-40B4-BE49-F238E27FC236}">
                <a16:creationId xmlns:a16="http://schemas.microsoft.com/office/drawing/2014/main" id="{05555F97-9A8A-014E-B57F-6B6FDCE42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6975" y="5059395"/>
            <a:ext cx="1272385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Strumentali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AutoShape 53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C5B7CE57-C55A-C546-ACDD-58236BC5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415" y="5025854"/>
            <a:ext cx="1272385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Referenti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AutoShape 53">
            <a:extLst>
              <a:ext uri="{FF2B5EF4-FFF2-40B4-BE49-F238E27FC236}">
                <a16:creationId xmlns:a16="http://schemas.microsoft.com/office/drawing/2014/main" id="{C3669F8C-494E-0342-9A4A-2242A43E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323" y="5013784"/>
            <a:ext cx="1272385" cy="717418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Consigli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di</a:t>
            </a:r>
          </a:p>
          <a:p>
            <a:pPr algn="ctr" eaLnBrk="0" hangingPunct="0">
              <a:defRPr/>
            </a:pP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</a:p>
          <a:p>
            <a:pPr algn="ctr"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intersezione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AutoShape 53">
            <a:extLst>
              <a:ext uri="{FF2B5EF4-FFF2-40B4-BE49-F238E27FC236}">
                <a16:creationId xmlns:a16="http://schemas.microsoft.com/office/drawing/2014/main" id="{C5465759-401C-7A4B-A3D3-A944387D1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2995" y="5013785"/>
            <a:ext cx="1272385" cy="555450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Dipartimenti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SEC.I GRADO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AutoShape 53">
            <a:extLst>
              <a:ext uri="{FF2B5EF4-FFF2-40B4-BE49-F238E27FC236}">
                <a16:creationId xmlns:a16="http://schemas.microsoft.com/office/drawing/2014/main" id="{1D581188-05F2-D04E-A14E-07EE384DC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554" y="5027361"/>
            <a:ext cx="1272385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Gruppi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di</a:t>
            </a:r>
          </a:p>
          <a:p>
            <a:pPr algn="ctr" eaLnBrk="0" hangingPunct="0">
              <a:defRPr/>
            </a:pP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Lavoro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Connector 103">
            <a:extLst>
              <a:ext uri="{FF2B5EF4-FFF2-40B4-BE49-F238E27FC236}">
                <a16:creationId xmlns:a16="http://schemas.microsoft.com/office/drawing/2014/main" id="{93730D6B-CEB1-7142-84B6-F9EE01EEFF2B}"/>
              </a:ext>
            </a:extLst>
          </p:cNvPr>
          <p:cNvCxnSpPr/>
          <p:nvPr/>
        </p:nvCxnSpPr>
        <p:spPr>
          <a:xfrm>
            <a:off x="2229763" y="4695017"/>
            <a:ext cx="737206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104">
            <a:extLst>
              <a:ext uri="{FF2B5EF4-FFF2-40B4-BE49-F238E27FC236}">
                <a16:creationId xmlns:a16="http://schemas.microsoft.com/office/drawing/2014/main" id="{555C281C-76B3-9F43-A713-5862A2F0BCFD}"/>
              </a:ext>
            </a:extLst>
          </p:cNvPr>
          <p:cNvCxnSpPr>
            <a:cxnSpLocks/>
            <a:endCxn id="91" idx="0"/>
          </p:cNvCxnSpPr>
          <p:nvPr/>
        </p:nvCxnSpPr>
        <p:spPr>
          <a:xfrm>
            <a:off x="9618105" y="4695017"/>
            <a:ext cx="28503" cy="330837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105">
            <a:extLst>
              <a:ext uri="{FF2B5EF4-FFF2-40B4-BE49-F238E27FC236}">
                <a16:creationId xmlns:a16="http://schemas.microsoft.com/office/drawing/2014/main" id="{AB181957-E618-4942-8BF7-5522136CC50E}"/>
              </a:ext>
            </a:extLst>
          </p:cNvPr>
          <p:cNvCxnSpPr/>
          <p:nvPr/>
        </p:nvCxnSpPr>
        <p:spPr>
          <a:xfrm>
            <a:off x="2255516" y="4695017"/>
            <a:ext cx="0" cy="2915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106">
            <a:extLst>
              <a:ext uri="{FF2B5EF4-FFF2-40B4-BE49-F238E27FC236}">
                <a16:creationId xmlns:a16="http://schemas.microsoft.com/office/drawing/2014/main" id="{FA7B59E5-7B34-154D-A58D-8FFC741E5297}"/>
              </a:ext>
            </a:extLst>
          </p:cNvPr>
          <p:cNvCxnSpPr/>
          <p:nvPr/>
        </p:nvCxnSpPr>
        <p:spPr>
          <a:xfrm>
            <a:off x="3712924" y="4892203"/>
            <a:ext cx="0" cy="2915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107">
            <a:extLst>
              <a:ext uri="{FF2B5EF4-FFF2-40B4-BE49-F238E27FC236}">
                <a16:creationId xmlns:a16="http://schemas.microsoft.com/office/drawing/2014/main" id="{C390A37D-6C3E-F24D-8FAA-8D2FD1CF4D54}"/>
              </a:ext>
            </a:extLst>
          </p:cNvPr>
          <p:cNvCxnSpPr/>
          <p:nvPr/>
        </p:nvCxnSpPr>
        <p:spPr>
          <a:xfrm>
            <a:off x="5199815" y="4722212"/>
            <a:ext cx="0" cy="2915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108">
            <a:extLst>
              <a:ext uri="{FF2B5EF4-FFF2-40B4-BE49-F238E27FC236}">
                <a16:creationId xmlns:a16="http://schemas.microsoft.com/office/drawing/2014/main" id="{E4A0A9A2-DBD0-F344-B6AC-8A92CD66D8B0}"/>
              </a:ext>
            </a:extLst>
          </p:cNvPr>
          <p:cNvCxnSpPr/>
          <p:nvPr/>
        </p:nvCxnSpPr>
        <p:spPr>
          <a:xfrm>
            <a:off x="6688013" y="4722212"/>
            <a:ext cx="0" cy="2915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9">
            <a:extLst>
              <a:ext uri="{FF2B5EF4-FFF2-40B4-BE49-F238E27FC236}">
                <a16:creationId xmlns:a16="http://schemas.microsoft.com/office/drawing/2014/main" id="{EB85EB65-7FC5-104E-A4B4-C2754EF907C1}"/>
              </a:ext>
            </a:extLst>
          </p:cNvPr>
          <p:cNvCxnSpPr/>
          <p:nvPr/>
        </p:nvCxnSpPr>
        <p:spPr>
          <a:xfrm>
            <a:off x="8162426" y="4735789"/>
            <a:ext cx="0" cy="2915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10">
            <a:extLst>
              <a:ext uri="{FF2B5EF4-FFF2-40B4-BE49-F238E27FC236}">
                <a16:creationId xmlns:a16="http://schemas.microsoft.com/office/drawing/2014/main" id="{9AB18495-816F-074B-91D5-D50B09AE8B9A}"/>
              </a:ext>
            </a:extLst>
          </p:cNvPr>
          <p:cNvCxnSpPr/>
          <p:nvPr/>
        </p:nvCxnSpPr>
        <p:spPr>
          <a:xfrm>
            <a:off x="3712924" y="4600631"/>
            <a:ext cx="0" cy="2915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AutoShape 53">
            <a:extLst>
              <a:ext uri="{FF2B5EF4-FFF2-40B4-BE49-F238E27FC236}">
                <a16:creationId xmlns:a16="http://schemas.microsoft.com/office/drawing/2014/main" id="{DDEED7AC-7034-414D-8617-2635EAA7D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067" y="5520016"/>
            <a:ext cx="1272385" cy="308136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9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 </a:t>
            </a:r>
          </a:p>
          <a:p>
            <a:pPr algn="ctr" eaLnBrk="0" hangingPunct="0">
              <a:defRPr/>
            </a:pPr>
            <a:r>
              <a:rPr lang="en-US" sz="9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AMBIENTE</a:t>
            </a:r>
          </a:p>
        </p:txBody>
      </p:sp>
      <p:sp>
        <p:nvSpPr>
          <p:cNvPr id="104" name="AutoShape 53">
            <a:extLst>
              <a:ext uri="{FF2B5EF4-FFF2-40B4-BE49-F238E27FC236}">
                <a16:creationId xmlns:a16="http://schemas.microsoft.com/office/drawing/2014/main" id="{21D075B1-5EEF-7649-836D-1AEC3632C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554" y="5905250"/>
            <a:ext cx="1272385" cy="200398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DIGITALE E STEM</a:t>
            </a:r>
          </a:p>
        </p:txBody>
      </p:sp>
      <p:sp>
        <p:nvSpPr>
          <p:cNvPr id="105" name="AutoShape 53">
            <a:extLst>
              <a:ext uri="{FF2B5EF4-FFF2-40B4-BE49-F238E27FC236}">
                <a16:creationId xmlns:a16="http://schemas.microsoft.com/office/drawing/2014/main" id="{F992E327-60AA-2342-A33A-8FDA4B3B3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554" y="6155892"/>
            <a:ext cx="1272385" cy="207939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it-IT" sz="11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INCLUSIONE</a:t>
            </a:r>
            <a:endParaRPr lang="en-US" sz="11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AutoShape 53">
            <a:extLst>
              <a:ext uri="{FF2B5EF4-FFF2-40B4-BE49-F238E27FC236}">
                <a16:creationId xmlns:a16="http://schemas.microsoft.com/office/drawing/2014/main" id="{38AE1D37-22B3-4646-A986-30D0F8B47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835" y="6425713"/>
            <a:ext cx="1272385" cy="264727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9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VERTICALIZZAZIONE </a:t>
            </a:r>
          </a:p>
          <a:p>
            <a:pPr algn="ctr" eaLnBrk="0" hangingPunct="0">
              <a:defRPr/>
            </a:pPr>
            <a:r>
              <a:rPr lang="en-US" sz="9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CONTINUITA’</a:t>
            </a:r>
          </a:p>
        </p:txBody>
      </p:sp>
      <p:sp>
        <p:nvSpPr>
          <p:cNvPr id="107" name="AutoShape 53">
            <a:extLst>
              <a:ext uri="{FF2B5EF4-FFF2-40B4-BE49-F238E27FC236}">
                <a16:creationId xmlns:a16="http://schemas.microsoft.com/office/drawing/2014/main" id="{6C8F793D-5009-D84B-8CCC-0768278A3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352" y="4035629"/>
            <a:ext cx="1874860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COLLEGIO DOCENTI</a:t>
            </a: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AutoShape 53">
            <a:extLst>
              <a:ext uri="{FF2B5EF4-FFF2-40B4-BE49-F238E27FC236}">
                <a16:creationId xmlns:a16="http://schemas.microsoft.com/office/drawing/2014/main" id="{15FB1708-0F64-E841-B003-B1F1D86E3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696" y="5684900"/>
            <a:ext cx="1905545" cy="189035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F.S 1 - PTOF</a:t>
            </a:r>
          </a:p>
        </p:txBody>
      </p:sp>
      <p:sp>
        <p:nvSpPr>
          <p:cNvPr id="109" name="AutoShape 53">
            <a:extLst>
              <a:ext uri="{FF2B5EF4-FFF2-40B4-BE49-F238E27FC236}">
                <a16:creationId xmlns:a16="http://schemas.microsoft.com/office/drawing/2014/main" id="{E572EE5E-85A7-164C-8269-6B7DBADD6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696" y="5938769"/>
            <a:ext cx="1905545" cy="207939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F.S 2 – ORIENTAMENTO</a:t>
            </a:r>
          </a:p>
        </p:txBody>
      </p:sp>
      <p:sp>
        <p:nvSpPr>
          <p:cNvPr id="110" name="AutoShape 53">
            <a:extLst>
              <a:ext uri="{FF2B5EF4-FFF2-40B4-BE49-F238E27FC236}">
                <a16:creationId xmlns:a16="http://schemas.microsoft.com/office/drawing/2014/main" id="{986D017A-2454-F640-AB20-80D983EC8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696" y="6202090"/>
            <a:ext cx="1905545" cy="207939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F.S 3 – SUPPORTO DOCENTI E ALUNNI</a:t>
            </a:r>
          </a:p>
        </p:txBody>
      </p:sp>
      <p:sp>
        <p:nvSpPr>
          <p:cNvPr id="111" name="AutoShape 53">
            <a:extLst>
              <a:ext uri="{FF2B5EF4-FFF2-40B4-BE49-F238E27FC236}">
                <a16:creationId xmlns:a16="http://schemas.microsoft.com/office/drawing/2014/main" id="{3ED635BF-D6D5-DE43-8892-22D363C1C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696" y="6465412"/>
            <a:ext cx="1905545" cy="203948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9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F.S 4 – ERASMUS e </a:t>
            </a:r>
            <a:r>
              <a:rPr lang="en-US" sz="9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Partenariati</a:t>
            </a:r>
            <a:r>
              <a:rPr lang="en-US" sz="9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12" name="Straight Connector 120">
            <a:extLst>
              <a:ext uri="{FF2B5EF4-FFF2-40B4-BE49-F238E27FC236}">
                <a16:creationId xmlns:a16="http://schemas.microsoft.com/office/drawing/2014/main" id="{68FC3437-EEAB-7549-B2F6-1721658775FA}"/>
              </a:ext>
            </a:extLst>
          </p:cNvPr>
          <p:cNvCxnSpPr>
            <a:cxnSpLocks/>
          </p:cNvCxnSpPr>
          <p:nvPr/>
        </p:nvCxnSpPr>
        <p:spPr>
          <a:xfrm flipH="1">
            <a:off x="10437954" y="980728"/>
            <a:ext cx="9762" cy="2517815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22">
            <a:extLst>
              <a:ext uri="{FF2B5EF4-FFF2-40B4-BE49-F238E27FC236}">
                <a16:creationId xmlns:a16="http://schemas.microsoft.com/office/drawing/2014/main" id="{6E5645D1-3457-974B-B052-7F21CBBDA58D}"/>
              </a:ext>
            </a:extLst>
          </p:cNvPr>
          <p:cNvCxnSpPr/>
          <p:nvPr/>
        </p:nvCxnSpPr>
        <p:spPr>
          <a:xfrm>
            <a:off x="10127646" y="2313275"/>
            <a:ext cx="576866" cy="24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utoShape 53">
            <a:extLst>
              <a:ext uri="{FF2B5EF4-FFF2-40B4-BE49-F238E27FC236}">
                <a16:creationId xmlns:a16="http://schemas.microsoft.com/office/drawing/2014/main" id="{7544AEEB-2AF2-CE4D-92D8-DF5F969F3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828" y="1470496"/>
            <a:ext cx="1678748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COLLABORATORI DS</a:t>
            </a:r>
          </a:p>
        </p:txBody>
      </p:sp>
      <p:sp>
        <p:nvSpPr>
          <p:cNvPr id="115" name="AutoShape 53">
            <a:extLst>
              <a:ext uri="{FF2B5EF4-FFF2-40B4-BE49-F238E27FC236}">
                <a16:creationId xmlns:a16="http://schemas.microsoft.com/office/drawing/2014/main" id="{64A6BBBB-B1F0-D641-9F28-0E3D33459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6258" y="2093988"/>
            <a:ext cx="1534732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Vicario</a:t>
            </a:r>
          </a:p>
        </p:txBody>
      </p:sp>
      <p:cxnSp>
        <p:nvCxnSpPr>
          <p:cNvPr id="116" name="Straight Connector 125">
            <a:extLst>
              <a:ext uri="{FF2B5EF4-FFF2-40B4-BE49-F238E27FC236}">
                <a16:creationId xmlns:a16="http://schemas.microsoft.com/office/drawing/2014/main" id="{F760E455-5AAB-B24B-8E43-43D449FA1B28}"/>
              </a:ext>
            </a:extLst>
          </p:cNvPr>
          <p:cNvCxnSpPr>
            <a:cxnSpLocks/>
          </p:cNvCxnSpPr>
          <p:nvPr/>
        </p:nvCxnSpPr>
        <p:spPr>
          <a:xfrm flipV="1">
            <a:off x="10127646" y="2896473"/>
            <a:ext cx="320069" cy="58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26">
            <a:extLst>
              <a:ext uri="{FF2B5EF4-FFF2-40B4-BE49-F238E27FC236}">
                <a16:creationId xmlns:a16="http://schemas.microsoft.com/office/drawing/2014/main" id="{5B34D377-A3E8-A846-A836-0A9F357D687C}"/>
              </a:ext>
            </a:extLst>
          </p:cNvPr>
          <p:cNvCxnSpPr>
            <a:cxnSpLocks/>
          </p:cNvCxnSpPr>
          <p:nvPr/>
        </p:nvCxnSpPr>
        <p:spPr>
          <a:xfrm flipV="1">
            <a:off x="10127646" y="3479724"/>
            <a:ext cx="310308" cy="18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AutoShape 53">
            <a:extLst>
              <a:ext uri="{FF2B5EF4-FFF2-40B4-BE49-F238E27FC236}">
                <a16:creationId xmlns:a16="http://schemas.microsoft.com/office/drawing/2014/main" id="{EB47FBC3-1F30-BA49-86DB-C3EA7EAF6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125" y="2670052"/>
            <a:ext cx="1534732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Collaboratore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</a:t>
            </a:r>
          </a:p>
        </p:txBody>
      </p:sp>
      <p:sp>
        <p:nvSpPr>
          <p:cNvPr id="119" name="AutoShape 53">
            <a:extLst>
              <a:ext uri="{FF2B5EF4-FFF2-40B4-BE49-F238E27FC236}">
                <a16:creationId xmlns:a16="http://schemas.microsoft.com/office/drawing/2014/main" id="{029A884A-CFDB-4043-9EDA-061355924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7928" y="2092628"/>
            <a:ext cx="1534732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 </a:t>
            </a:r>
          </a:p>
          <a:p>
            <a:pPr algn="ctr"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</a:p>
        </p:txBody>
      </p:sp>
      <p:sp>
        <p:nvSpPr>
          <p:cNvPr id="120" name="AutoShape 53">
            <a:extLst>
              <a:ext uri="{FF2B5EF4-FFF2-40B4-BE49-F238E27FC236}">
                <a16:creationId xmlns:a16="http://schemas.microsoft.com/office/drawing/2014/main" id="{4590FDDC-3E8D-0C4C-8404-62574A4C3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3010" y="3266008"/>
            <a:ext cx="1534732" cy="412717"/>
          </a:xfrm>
          <a:prstGeom prst="roundRect">
            <a:avLst>
              <a:gd name="adj" fmla="val 11269"/>
            </a:avLst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Plesso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Straight Connector 141">
            <a:extLst>
              <a:ext uri="{FF2B5EF4-FFF2-40B4-BE49-F238E27FC236}">
                <a16:creationId xmlns:a16="http://schemas.microsoft.com/office/drawing/2014/main" id="{96017431-5E9C-EF43-9D98-CAFD7B8E3431}"/>
              </a:ext>
            </a:extLst>
          </p:cNvPr>
          <p:cNvCxnSpPr/>
          <p:nvPr/>
        </p:nvCxnSpPr>
        <p:spPr>
          <a:xfrm flipV="1">
            <a:off x="4873191" y="1974552"/>
            <a:ext cx="2967698" cy="142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42">
            <a:extLst>
              <a:ext uri="{FF2B5EF4-FFF2-40B4-BE49-F238E27FC236}">
                <a16:creationId xmlns:a16="http://schemas.microsoft.com/office/drawing/2014/main" id="{E30A5C35-4159-8143-9648-0474074E8553}"/>
              </a:ext>
            </a:extLst>
          </p:cNvPr>
          <p:cNvCxnSpPr/>
          <p:nvPr/>
        </p:nvCxnSpPr>
        <p:spPr>
          <a:xfrm>
            <a:off x="4874273" y="1999588"/>
            <a:ext cx="0" cy="2915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43">
            <a:extLst>
              <a:ext uri="{FF2B5EF4-FFF2-40B4-BE49-F238E27FC236}">
                <a16:creationId xmlns:a16="http://schemas.microsoft.com/office/drawing/2014/main" id="{6FD00BD2-8FA7-1B49-B01F-7492360D4287}"/>
              </a:ext>
            </a:extLst>
          </p:cNvPr>
          <p:cNvCxnSpPr/>
          <p:nvPr/>
        </p:nvCxnSpPr>
        <p:spPr>
          <a:xfrm>
            <a:off x="6321341" y="1999588"/>
            <a:ext cx="0" cy="2915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44">
            <a:extLst>
              <a:ext uri="{FF2B5EF4-FFF2-40B4-BE49-F238E27FC236}">
                <a16:creationId xmlns:a16="http://schemas.microsoft.com/office/drawing/2014/main" id="{47377E7B-10B5-724A-AC11-B36E70C66EA0}"/>
              </a:ext>
            </a:extLst>
          </p:cNvPr>
          <p:cNvCxnSpPr/>
          <p:nvPr/>
        </p:nvCxnSpPr>
        <p:spPr>
          <a:xfrm>
            <a:off x="7840889" y="1999588"/>
            <a:ext cx="0" cy="291572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utoShape 53">
            <a:extLst>
              <a:ext uri="{FF2B5EF4-FFF2-40B4-BE49-F238E27FC236}">
                <a16:creationId xmlns:a16="http://schemas.microsoft.com/office/drawing/2014/main" id="{80CC9EDE-C799-2D45-B0CF-C1AABF269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390" y="6066168"/>
            <a:ext cx="1262311" cy="229196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ARTISTICO-LETTERARIO</a:t>
            </a:r>
          </a:p>
        </p:txBody>
      </p:sp>
      <p:sp>
        <p:nvSpPr>
          <p:cNvPr id="125" name="AutoShape 53">
            <a:extLst>
              <a:ext uri="{FF2B5EF4-FFF2-40B4-BE49-F238E27FC236}">
                <a16:creationId xmlns:a16="http://schemas.microsoft.com/office/drawing/2014/main" id="{F783D866-47AB-6947-9115-258688F55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316" y="5709297"/>
            <a:ext cx="1272385" cy="229196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1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MUSICA</a:t>
            </a:r>
          </a:p>
        </p:txBody>
      </p:sp>
      <p:sp>
        <p:nvSpPr>
          <p:cNvPr id="126" name="AutoShape 53">
            <a:extLst>
              <a:ext uri="{FF2B5EF4-FFF2-40B4-BE49-F238E27FC236}">
                <a16:creationId xmlns:a16="http://schemas.microsoft.com/office/drawing/2014/main" id="{85127858-CE8E-DB47-8AE2-BDE95138A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9317" y="6374292"/>
            <a:ext cx="1297146" cy="295068"/>
          </a:xfrm>
          <a:prstGeom prst="roundRect">
            <a:avLst>
              <a:gd name="adj" fmla="val 11269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83988" tIns="41994" rIns="83988" bIns="41994" anchor="ctr"/>
          <a:lstStyle/>
          <a:p>
            <a:pPr algn="ctr" eaLnBrk="0" hangingPunct="0">
              <a:defRPr/>
            </a:pPr>
            <a:r>
              <a:rPr lang="en-US" sz="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SCIENTIFICO </a:t>
            </a:r>
          </a:p>
          <a:p>
            <a:pPr algn="ctr" eaLnBrk="0" hangingPunct="0">
              <a:defRPr/>
            </a:pPr>
            <a:r>
              <a:rPr lang="en-US" sz="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TECNOLOGICO</a:t>
            </a:r>
          </a:p>
        </p:txBody>
      </p:sp>
    </p:spTree>
    <p:extLst>
      <p:ext uri="{BB962C8B-B14F-4D97-AF65-F5344CB8AC3E}">
        <p14:creationId xmlns:p14="http://schemas.microsoft.com/office/powerpoint/2010/main" val="125837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D6C9AE-9D12-1E43-9D4A-669CB2A8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Funzionigramma</a:t>
            </a:r>
            <a:r>
              <a:rPr lang="it-IT" sz="2800" dirty="0"/>
              <a:t> </a:t>
            </a:r>
            <a:r>
              <a:rPr lang="it-IT" sz="2800" dirty="0" err="1"/>
              <a:t>a.s.</a:t>
            </a:r>
            <a:r>
              <a:rPr lang="it-IT" sz="2800" dirty="0"/>
              <a:t> 2021-22</a:t>
            </a:r>
            <a:br>
              <a:rPr lang="it-IT" sz="2800" dirty="0"/>
            </a:br>
            <a:r>
              <a:rPr lang="it-IT" sz="2800" dirty="0"/>
              <a:t>Commissioni</a:t>
            </a:r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04E2E799-019B-A24C-98B0-7E5F408C37A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dirty="0">
                <a:solidFill>
                  <a:srgbClr val="92D050"/>
                </a:solidFill>
              </a:rPr>
              <a:t>COMMISSIONI: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/>
              <a:t>ELETTORALE</a:t>
            </a:r>
            <a:endParaRPr lang="it-IT" sz="2400" dirty="0"/>
          </a:p>
          <a:p>
            <a:pPr>
              <a:buFont typeface="Wingdings" pitchFamily="2" charset="2"/>
              <a:buChar char="Ø"/>
            </a:pPr>
            <a:r>
              <a:rPr lang="it-IT" sz="2400" b="1" dirty="0"/>
              <a:t>ORARIO: </a:t>
            </a:r>
            <a:r>
              <a:rPr lang="it-IT" sz="2400" dirty="0" err="1"/>
              <a:t>ins</a:t>
            </a:r>
            <a:r>
              <a:rPr lang="it-IT" sz="2400" dirty="0"/>
              <a:t>. S. FIDUCIA (primaria), prof.ssa Roman</a:t>
            </a:r>
            <a:r>
              <a:rPr lang="it-IT" sz="2400" b="1" dirty="0"/>
              <a:t>o </a:t>
            </a:r>
            <a:r>
              <a:rPr lang="it-IT" sz="2400" dirty="0"/>
              <a:t>prof. GARRO L. e PICCIONE S. (scuola sec. I grado)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/>
              <a:t>GARANZIA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/>
              <a:t>GLI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/>
              <a:t>GOSP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6409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782BB-03A5-9649-B492-C73355F2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Funzionigramma</a:t>
            </a:r>
            <a:r>
              <a:rPr lang="it-IT" dirty="0"/>
              <a:t> </a:t>
            </a:r>
            <a:r>
              <a:rPr lang="it-IT" dirty="0" err="1"/>
              <a:t>a.s.</a:t>
            </a:r>
            <a:r>
              <a:rPr lang="it-IT" dirty="0"/>
              <a:t> 2021-22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AD2F6-4AF2-544D-AEF7-B1C53B9F8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41068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>
                <a:solidFill>
                  <a:srgbClr val="00B050"/>
                </a:solidFill>
              </a:rPr>
              <a:t>Gruppo di lavoro INCLUSIONE: si interfaccia con F.S. n.1 e n.3, UMV e associazioni </a:t>
            </a:r>
          </a:p>
          <a:p>
            <a:pPr marL="0" indent="0">
              <a:buNone/>
            </a:pPr>
            <a:r>
              <a:rPr lang="it-IT" dirty="0"/>
              <a:t>Referente Inclusione: </a:t>
            </a:r>
            <a:r>
              <a:rPr lang="it-IT" dirty="0" err="1"/>
              <a:t>ins</a:t>
            </a:r>
            <a:r>
              <a:rPr lang="it-IT" dirty="0"/>
              <a:t>. </a:t>
            </a:r>
            <a:r>
              <a:rPr lang="it-IT" dirty="0" err="1"/>
              <a:t>S.Liistro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-N.1 DOCENTE REFERENTE SOSTEGNO SCUOLA SEC. I GRADO PROF. F.RUBERA</a:t>
            </a:r>
          </a:p>
          <a:p>
            <a:pPr marL="0" indent="0">
              <a:buNone/>
            </a:pPr>
            <a:r>
              <a:rPr lang="it-IT" dirty="0"/>
              <a:t>- N.2 DOCENTI REFERENTI PER BES (SVANTAGGIO SOCIO-CULTURALE) E DSA.</a:t>
            </a:r>
          </a:p>
          <a:p>
            <a:pPr marL="0" lv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3503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D6C9AE-9D12-1E43-9D4A-669CB2A8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Funzionigramma</a:t>
            </a:r>
            <a:r>
              <a:rPr lang="it-IT" dirty="0"/>
              <a:t> </a:t>
            </a:r>
            <a:r>
              <a:rPr lang="it-IT" dirty="0" err="1"/>
              <a:t>a.s.</a:t>
            </a:r>
            <a:r>
              <a:rPr lang="it-IT" dirty="0"/>
              <a:t> 2021-22</a:t>
            </a:r>
            <a:br>
              <a:rPr lang="it-IT" dirty="0"/>
            </a:br>
            <a:r>
              <a:rPr lang="it-IT" dirty="0"/>
              <a:t>REFERENTI</a:t>
            </a:r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04E2E799-019B-A24C-98B0-7E5F408C37A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it-IT" b="1" dirty="0"/>
              <a:t>REFERENTI:</a:t>
            </a: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 err="1"/>
              <a:t>Attivita</a:t>
            </a:r>
            <a:r>
              <a:rPr lang="it-IT" dirty="0"/>
              <a:t>̀ sportive extracurricolari: collabora con F.S n.1 e n. 3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Bullismo e </a:t>
            </a:r>
            <a:r>
              <a:rPr lang="it-IT" dirty="0" err="1"/>
              <a:t>cyberbullismo</a:t>
            </a:r>
            <a:r>
              <a:rPr lang="it-IT" dirty="0"/>
              <a:t>: collabora con F.S n.1 e n. 3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Ora alternativa alla religione cattolica: collabora con F.S n.1 e n. 3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Educazione civica: collabora con F.S n.1 e n. 3 : 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Certificazioni linguistiche: collabora con F.S n.1, n. 3 e n.4 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Referente salute ed ambiente: collabora con gruppo sicurezza</a:t>
            </a:r>
          </a:p>
        </p:txBody>
      </p:sp>
    </p:spTree>
    <p:extLst>
      <p:ext uri="{BB962C8B-B14F-4D97-AF65-F5344CB8AC3E}">
        <p14:creationId xmlns:p14="http://schemas.microsoft.com/office/powerpoint/2010/main" val="101092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DDD1C1B-DFC8-5449-982E-3D7DCAC41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82425"/>
          </a:xfrm>
        </p:spPr>
        <p:txBody>
          <a:bodyPr/>
          <a:lstStyle/>
          <a:p>
            <a:br>
              <a:rPr lang="it-IT" dirty="0"/>
            </a:br>
            <a:r>
              <a:rPr lang="it-IT" sz="2800" dirty="0" err="1"/>
              <a:t>Funzionigramma</a:t>
            </a:r>
            <a:r>
              <a:rPr lang="it-IT" sz="2800" dirty="0"/>
              <a:t> </a:t>
            </a:r>
            <a:r>
              <a:rPr lang="it-IT" sz="2800" dirty="0" err="1"/>
              <a:t>a.s.</a:t>
            </a:r>
            <a:r>
              <a:rPr lang="it-IT" sz="2800" dirty="0"/>
              <a:t> 2021-22</a:t>
            </a:r>
            <a:br>
              <a:rPr lang="it-IT" sz="2800" dirty="0"/>
            </a:br>
            <a:r>
              <a:rPr lang="it-IT" sz="2800" dirty="0"/>
              <a:t>GRUPPI DI LAVORO</a:t>
            </a:r>
            <a:endParaRPr lang="it-IT" sz="2800" i="1" dirty="0">
              <a:solidFill>
                <a:srgbClr val="00B050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6F6E8D9-1DB0-814E-8665-14ACFDC2A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372809"/>
            <a:ext cx="9905999" cy="3418391"/>
          </a:xfrm>
        </p:spPr>
        <p:txBody>
          <a:bodyPr>
            <a:normAutofit fontScale="92500" lnSpcReduction="10000"/>
          </a:bodyPr>
          <a:lstStyle/>
          <a:p>
            <a:r>
              <a:rPr lang="it-IT" sz="3000" dirty="0">
                <a:solidFill>
                  <a:srgbClr val="B0363C"/>
                </a:solidFill>
              </a:rPr>
              <a:t>GRUPPO: VERTICALIZZAZIONE E CONTINUITA’ FORMATO DA N.3 DOCENTI N.1 PER OGNI GRADO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CONTINUITA’ INFANZIA→PRIMARIA →SCUOLA MEDIA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SVILUPPO E CONSOLIDAMENTO CURRICOLO VERTICALE: FORMAT E SVILUPPO PER NUOVO PTOF A.S. 2022/2025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ATTIVITA’ DI PROGETTAZIONE E PROPOSTE PER NUOVO PTOF A.S. 2022/2025.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SI INTERFACCIA CON I CONSIGLI DI CLASSE ED INTERSEZIONE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968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782BB-03A5-9649-B492-C73355F2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Funzionigramma</a:t>
            </a:r>
            <a:r>
              <a:rPr lang="it-IT" sz="2800" dirty="0"/>
              <a:t> </a:t>
            </a:r>
            <a:r>
              <a:rPr lang="it-IT" sz="2800" dirty="0" err="1"/>
              <a:t>a.s.</a:t>
            </a:r>
            <a:r>
              <a:rPr lang="it-IT" sz="2800" dirty="0"/>
              <a:t> 2021-22</a:t>
            </a:r>
            <a:br>
              <a:rPr lang="it-IT" sz="2800" dirty="0"/>
            </a:br>
            <a:r>
              <a:rPr lang="it-IT" sz="2800" dirty="0"/>
              <a:t>GRUPPI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AD2F6-4AF2-544D-AEF7-B1C53B9F8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>
                <a:solidFill>
                  <a:schemeClr val="accent4">
                    <a:lumMod val="75000"/>
                  </a:schemeClr>
                </a:solidFill>
              </a:rPr>
              <a:t>GRUPPO SICUREZZA ED ECOSOSTENIBILITA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’</a:t>
            </a:r>
            <a:r>
              <a:rPr lang="it-IT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RLS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COMMISSIONE COVID-19 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REFERENTE SALUTE ED AMBIENTE</a:t>
            </a:r>
          </a:p>
        </p:txBody>
      </p:sp>
    </p:spTree>
    <p:extLst>
      <p:ext uri="{BB962C8B-B14F-4D97-AF65-F5344CB8AC3E}">
        <p14:creationId xmlns:p14="http://schemas.microsoft.com/office/powerpoint/2010/main" val="207379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782BB-03A5-9649-B492-C73355F2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Funzionigramma</a:t>
            </a:r>
            <a:r>
              <a:rPr lang="it-IT" sz="2800" dirty="0"/>
              <a:t> </a:t>
            </a:r>
            <a:r>
              <a:rPr lang="it-IT" sz="2800" dirty="0" err="1"/>
              <a:t>a.s.</a:t>
            </a:r>
            <a:r>
              <a:rPr lang="it-IT" sz="2800" dirty="0"/>
              <a:t> 2021-22</a:t>
            </a:r>
            <a:br>
              <a:rPr lang="it-IT" sz="2800" dirty="0"/>
            </a:br>
            <a:r>
              <a:rPr lang="it-IT" sz="2800" dirty="0"/>
              <a:t>GRUPPI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AD2F6-4AF2-544D-AEF7-B1C53B9F8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>
                <a:solidFill>
                  <a:srgbClr val="A52464"/>
                </a:solidFill>
              </a:rPr>
              <a:t>TEAM DIGITALE E STEM: </a:t>
            </a:r>
          </a:p>
          <a:p>
            <a:r>
              <a:rPr lang="it-IT" dirty="0"/>
              <a:t>REFERENTE ANIMATORE DIGITALE INS. S. FIDUCIA</a:t>
            </a:r>
          </a:p>
          <a:p>
            <a:r>
              <a:rPr lang="it-IT" dirty="0"/>
              <a:t>N.3 DOCENTI PER STEM E SUPPORTO TECNOLOGICO/INFORMATICO</a:t>
            </a:r>
          </a:p>
          <a:p>
            <a:r>
              <a:rPr lang="it-IT" dirty="0"/>
              <a:t>N.3 ATA</a:t>
            </a:r>
          </a:p>
        </p:txBody>
      </p:sp>
    </p:spTree>
    <p:extLst>
      <p:ext uri="{BB962C8B-B14F-4D97-AF65-F5344CB8AC3E}">
        <p14:creationId xmlns:p14="http://schemas.microsoft.com/office/powerpoint/2010/main" val="23077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685A4A-19C1-AA4B-82DC-C984885E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Funzionigramma</a:t>
            </a:r>
            <a:r>
              <a:rPr lang="it-IT" sz="2800" dirty="0"/>
              <a:t> </a:t>
            </a:r>
            <a:r>
              <a:rPr lang="it-IT" sz="2800" dirty="0" err="1"/>
              <a:t>a.s.</a:t>
            </a:r>
            <a:r>
              <a:rPr lang="it-IT" sz="2800" dirty="0"/>
              <a:t> 2021-22</a:t>
            </a:r>
            <a:br>
              <a:rPr lang="it-IT" sz="2800" dirty="0"/>
            </a:br>
            <a:r>
              <a:rPr lang="it-IT" sz="2800" dirty="0"/>
              <a:t>GRUPPI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4A7091-93D9-1547-8CE5-7D8ECD7B8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GRUPPO VALUTAZIONE FORMATO DA N.3 DOCENTI N.1 PER OGNI GRADO SI COORDINA CON NIV (NUCLEO INTERNO DI VALUTAZIONE) E SI OCCUPA DI: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RUBRICHE DI VALUTAZIONE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PROVE PARALLELE</a:t>
            </a:r>
          </a:p>
        </p:txBody>
      </p:sp>
    </p:spTree>
    <p:extLst>
      <p:ext uri="{BB962C8B-B14F-4D97-AF65-F5344CB8AC3E}">
        <p14:creationId xmlns:p14="http://schemas.microsoft.com/office/powerpoint/2010/main" val="192890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782BB-03A5-9649-B492-C73355F2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Funzionigramma</a:t>
            </a:r>
            <a:r>
              <a:rPr lang="it-IT" sz="2800" dirty="0"/>
              <a:t> </a:t>
            </a:r>
            <a:r>
              <a:rPr lang="it-IT" sz="2800" dirty="0" err="1"/>
              <a:t>a.s.</a:t>
            </a:r>
            <a:r>
              <a:rPr lang="it-IT" sz="2800" dirty="0"/>
              <a:t> 2021-22</a:t>
            </a:r>
            <a:br>
              <a:rPr lang="it-IT" sz="2800" dirty="0"/>
            </a:br>
            <a:r>
              <a:rPr lang="it-IT" sz="2800" dirty="0"/>
              <a:t>AREE FUNZIONI STRUMENTALI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AD2F6-4AF2-544D-AEF7-B1C53B9F8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41068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dirty="0">
                <a:solidFill>
                  <a:srgbClr val="B0363C"/>
                </a:solidFill>
              </a:rPr>
              <a:t>F.S N.1AREA PTOF: </a:t>
            </a:r>
          </a:p>
          <a:p>
            <a:pPr>
              <a:buFontTx/>
              <a:buChar char="-"/>
            </a:pPr>
            <a:r>
              <a:rPr lang="it-IT" dirty="0"/>
              <a:t>PTOF, BILANCIO SOCIALE, RAV E PDM, </a:t>
            </a:r>
          </a:p>
          <a:p>
            <a:pPr>
              <a:buFontTx/>
              <a:buChar char="-"/>
            </a:pPr>
            <a:r>
              <a:rPr lang="it-IT" dirty="0"/>
              <a:t>COORDINA </a:t>
            </a:r>
            <a:r>
              <a:rPr lang="it-IT" dirty="0">
                <a:hlinkClick r:id="" action="ppaction://hlinkshowjump?jump=previous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GRUPPO DI LAVORO VALUTAZIONE </a:t>
            </a:r>
            <a:r>
              <a:rPr lang="it-IT" dirty="0"/>
              <a:t>E </a:t>
            </a:r>
            <a:r>
              <a:rPr lang="it-IT" dirty="0"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GRUPPO DI LAVORO VERTICALIZZAZIONE E CONTINUITA’</a:t>
            </a:r>
            <a:r>
              <a:rPr lang="it-IT" dirty="0"/>
              <a:t>,  </a:t>
            </a:r>
          </a:p>
          <a:p>
            <a:pPr>
              <a:buFontTx/>
              <a:buChar char="-"/>
            </a:pPr>
            <a:r>
              <a:rPr lang="it-IT" dirty="0"/>
              <a:t>COLLABORA CON REFERENTE EDUCAZIONE CIVICA E SI INTERFACCIA CON NIV.</a:t>
            </a:r>
          </a:p>
        </p:txBody>
      </p:sp>
    </p:spTree>
    <p:extLst>
      <p:ext uri="{BB962C8B-B14F-4D97-AF65-F5344CB8AC3E}">
        <p14:creationId xmlns:p14="http://schemas.microsoft.com/office/powerpoint/2010/main" val="186029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782BB-03A5-9649-B492-C73355F2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Funzionigramma</a:t>
            </a:r>
            <a:r>
              <a:rPr lang="it-IT" dirty="0"/>
              <a:t> </a:t>
            </a:r>
            <a:r>
              <a:rPr lang="it-IT" dirty="0" err="1"/>
              <a:t>a.s.</a:t>
            </a:r>
            <a:r>
              <a:rPr lang="it-IT" dirty="0"/>
              <a:t> 2021-22</a:t>
            </a:r>
            <a:br>
              <a:rPr lang="it-IT" dirty="0"/>
            </a:br>
            <a:r>
              <a:rPr lang="it-IT" dirty="0"/>
              <a:t>AREE FUNZIONI STRUMENTALI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AD2F6-4AF2-544D-AEF7-B1C53B9F8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dirty="0">
                <a:solidFill>
                  <a:srgbClr val="00B050"/>
                </a:solidFill>
              </a:rPr>
              <a:t>F.S N.2 ORIENTAMENTO E RAPPORTI CON L’ESTERNO: </a:t>
            </a:r>
          </a:p>
          <a:p>
            <a:pPr marL="0" indent="0">
              <a:buNone/>
            </a:pPr>
            <a:r>
              <a:rPr lang="it-IT" dirty="0"/>
              <a:t>- COORDINA GRUPPO DI LAVORO COMPOSTO DA N.3 DOCENTI (INF-PRIM-SEC) PER:</a:t>
            </a:r>
          </a:p>
          <a:p>
            <a:pPr>
              <a:buFontTx/>
              <a:buChar char="-"/>
            </a:pPr>
            <a:r>
              <a:rPr lang="it-IT" dirty="0"/>
              <a:t>ORIENTAMENTO IN INGRESSO E IN USCITA</a:t>
            </a:r>
          </a:p>
          <a:p>
            <a:pPr>
              <a:buFontTx/>
              <a:buChar char="-"/>
            </a:pPr>
            <a:r>
              <a:rPr lang="it-IT" dirty="0"/>
              <a:t>SCELTA INDIRIZZO MUSICALE</a:t>
            </a:r>
          </a:p>
          <a:p>
            <a:pPr marL="0" indent="0">
              <a:buNone/>
            </a:pPr>
            <a:r>
              <a:rPr lang="it-IT" dirty="0"/>
              <a:t>- ASSISTENZA PER MANIFESTAZIONI CULTURALI E CONCERTI SCOLASTICI</a:t>
            </a:r>
          </a:p>
        </p:txBody>
      </p:sp>
    </p:spTree>
    <p:extLst>
      <p:ext uri="{BB962C8B-B14F-4D97-AF65-F5344CB8AC3E}">
        <p14:creationId xmlns:p14="http://schemas.microsoft.com/office/powerpoint/2010/main" val="259312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782BB-03A5-9649-B492-C73355F2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Funzionigramma</a:t>
            </a:r>
            <a:r>
              <a:rPr lang="it-IT" dirty="0"/>
              <a:t> </a:t>
            </a:r>
            <a:r>
              <a:rPr lang="it-IT" dirty="0" err="1"/>
              <a:t>a.s.</a:t>
            </a:r>
            <a:r>
              <a:rPr lang="it-IT" dirty="0"/>
              <a:t> 2021-22</a:t>
            </a:r>
            <a:br>
              <a:rPr lang="it-IT" dirty="0"/>
            </a:br>
            <a:r>
              <a:rPr lang="it-IT" dirty="0"/>
              <a:t>AREE FUNZIONI STRUMENTALI: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AD2F6-4AF2-544D-AEF7-B1C53B9F8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it-IT" sz="2800" dirty="0">
                <a:solidFill>
                  <a:srgbClr val="FF0000"/>
                </a:solidFill>
              </a:rPr>
              <a:t>F.S. N.3 SUPPORTO DOCENTI E ALUNNI COORDINA GRUPPO DI LAVORO COMPOSTO DA N.3 DOCENTI (INF-PRIM-SEC) E SI OCCUPA DI: </a:t>
            </a:r>
          </a:p>
          <a:p>
            <a:pPr lvl="0">
              <a:buFontTx/>
              <a:buChar char="-"/>
            </a:pPr>
            <a:r>
              <a:rPr lang="it-IT" dirty="0"/>
              <a:t>Viaggi e visite istruzione</a:t>
            </a:r>
          </a:p>
          <a:p>
            <a:pPr lvl="0">
              <a:buFontTx/>
              <a:buChar char="-"/>
            </a:pPr>
            <a:r>
              <a:rPr lang="it-IT" dirty="0"/>
              <a:t>INVALSI PRIMARIA e SEC I GRADO</a:t>
            </a:r>
          </a:p>
          <a:p>
            <a:pPr lvl="0">
              <a:buFontTx/>
              <a:buChar char="-"/>
            </a:pPr>
            <a:r>
              <a:rPr lang="it-IT" dirty="0"/>
              <a:t>ED. ALLA LEGALITA’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F.S. N.4 ERASMUS E PARTENARIATI SI INTERFACCIA CON REFERENTE CERTIFICAZIONI LINGUISTICHE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208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782BB-03A5-9649-B492-C73355F2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Funzionigramma</a:t>
            </a:r>
            <a:r>
              <a:rPr lang="it-IT" sz="2800" dirty="0"/>
              <a:t> </a:t>
            </a:r>
            <a:r>
              <a:rPr lang="it-IT" sz="2800" dirty="0" err="1"/>
              <a:t>a.s.</a:t>
            </a:r>
            <a:r>
              <a:rPr lang="it-IT" sz="2800" dirty="0"/>
              <a:t> 2021-22</a:t>
            </a:r>
            <a:br>
              <a:rPr lang="it-IT" sz="2800" dirty="0"/>
            </a:br>
            <a:r>
              <a:rPr lang="it-IT" sz="2800" dirty="0"/>
              <a:t>AREE FUNZIONI STRUMENTALI: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AD2F6-4AF2-544D-AEF7-B1C53B9F8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800" dirty="0">
                <a:solidFill>
                  <a:srgbClr val="A71C54"/>
                </a:solidFill>
              </a:rPr>
              <a:t>F.S. N.4 ERASMUS E PARTENARIATI SI INTERFACCIA CON REFERENTE CERTIFICAZIONI LINGUISTICHE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4217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{6D6DAF23-B9D8-BA48-A37F-7B68814647B9}tf10001122</Template>
  <TotalTime>153</TotalTime>
  <Words>707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Wingdings</vt:lpstr>
      <vt:lpstr>Wingdings 3</vt:lpstr>
      <vt:lpstr>Circuito</vt:lpstr>
      <vt:lpstr>Presentazione standard di PowerPoint</vt:lpstr>
      <vt:lpstr> Funzionigramma a.s. 2021-22 GRUPPI DI LAVORO</vt:lpstr>
      <vt:lpstr>Funzionigramma a.s. 2021-22 GRUPPI DI LAVORO</vt:lpstr>
      <vt:lpstr>Funzionigramma a.s. 2021-22 GRUPPI DI LAVORO</vt:lpstr>
      <vt:lpstr>Funzionigramma a.s. 2021-22 GRUPPI DI LAVORO</vt:lpstr>
      <vt:lpstr>Funzionigramma a.s. 2021-22 AREE FUNZIONI STRUMENTALI</vt:lpstr>
      <vt:lpstr>Funzionigramma a.s. 2021-22 AREE FUNZIONI STRUMENTALI</vt:lpstr>
      <vt:lpstr>Funzionigramma a.s. 2021-22 AREE FUNZIONI STRUMENTALI:</vt:lpstr>
      <vt:lpstr>Funzionigramma a.s. 2021-22 AREE FUNZIONI STRUMENTALI:</vt:lpstr>
      <vt:lpstr>Funzionigramma a.s. 2021-22 Commissioni</vt:lpstr>
      <vt:lpstr>Funzionigramma a.s. 2021-22</vt:lpstr>
      <vt:lpstr>Funzionigramma a.s. 2021-22 REFERENTI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Funzionigramma a.s. 2021-22</dc:title>
  <dc:creator>Microsoft Office User</dc:creator>
  <cp:lastModifiedBy>Nella Fiducia</cp:lastModifiedBy>
  <cp:revision>10</cp:revision>
  <dcterms:created xsi:type="dcterms:W3CDTF">2021-06-29T13:32:48Z</dcterms:created>
  <dcterms:modified xsi:type="dcterms:W3CDTF">2021-09-16T13:20:23Z</dcterms:modified>
</cp:coreProperties>
</file>